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media/image2.jpeg" ContentType="image/jpeg"/>
  <Override PartName="/ppt/notesSlides/notesSlide4.xml" ContentType="application/vnd.openxmlformats-officedocument.presentationml.notesSlide+xml"/>
  <Override PartName="/ppt/media/image3.jpeg" ContentType="image/jpeg"/>
  <Override PartName="/ppt/media/image4.jpeg" ContentType="image/jpeg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5.jpeg" ContentType="image/jpeg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6.jpeg" ContentType="image/jpeg"/>
  <Override PartName="/ppt/notesSlides/notesSlide9.xml" ContentType="application/vnd.openxmlformats-officedocument.presentationml.notesSlide+xml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Picture this: </a:t>
            </a:r>
          </a:p>
          <a:p>
            <a:pPr/>
          </a:p>
          <a:p>
            <a:pPr/>
            <a:r>
              <a:t>You've just landed an amazing role on a super cool product team. Everyone on the team is filled with excitement. </a:t>
            </a:r>
          </a:p>
          <a:p>
            <a:pPr/>
          </a:p>
          <a:p>
            <a:pPr/>
            <a:r>
              <a:t>And, as the first few days take shape, all of your past experiences that you’ve amassed start to feel like a work of fiction. </a:t>
            </a:r>
          </a:p>
          <a:p>
            <a:pPr/>
          </a:p>
          <a:p>
            <a:pPr/>
            <a:r>
              <a:t>You start to convince yourself that it's only a matter of time before everyone realizes you're in way over your head.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would like to share a story about a time in my own career that I experienced this.</a:t>
            </a:r>
          </a:p>
          <a:p>
            <a:pPr/>
          </a:p>
          <a:p>
            <a:pPr/>
            <a:r>
              <a:t>On paper, I had all the skills needed - the experience, the knowledge, the educational background, everything. </a:t>
            </a:r>
          </a:p>
          <a:p>
            <a:pPr/>
          </a:p>
          <a:p>
            <a:pPr/>
            <a:r>
              <a:t>But, wow, those first few weeks, I felt more and more like I just didn't belong there.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 didn't know then, but I know now, is that this feeling has a name - it's called Imposter Syndrome.</a:t>
            </a:r>
          </a:p>
          <a:p>
            <a:pPr/>
          </a:p>
          <a:p>
            <a:pPr/>
            <a:r>
              <a:t>And this isn't just a few people wrestling with self-doubt. A number of people experience this at some point in their careers.</a:t>
            </a:r>
          </a:p>
          <a:p>
            <a:pPr/>
          </a:p>
          <a:p>
            <a:pPr/>
            <a:r>
              <a:t>Even those who seem most confident around you.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go back to 2020. </a:t>
            </a:r>
          </a:p>
          <a:p>
            <a:pPr/>
          </a:p>
          <a:p>
            <a:pPr/>
            <a:r>
              <a:t>Remember that? It was a really tough year. </a:t>
            </a:r>
          </a:p>
          <a:p>
            <a:pPr/>
          </a:p>
          <a:p>
            <a:pPr/>
            <a:r>
              <a:t>We were all wiping down our groceries, learning how to make cookies, sour dough bread, and all of a sudden virtual cocktail making classes became a thing.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5" name="Shape 19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So, for this story to make sense, you need to know what Code for Canada is.</a:t>
            </a:r>
          </a:p>
          <a:p>
            <a:pPr/>
          </a:p>
          <a:p>
            <a:pPr/>
            <a:r>
              <a:t>Code for Canada is a non-profit organization that works with the public sector to enhance their digital capacity. </a:t>
            </a:r>
          </a:p>
          <a:p>
            <a:pPr/>
          </a:p>
          <a:p>
            <a:pPr/>
            <a:r>
              <a:t>They embed a small team consisting of a product manager, UX designer, and developer for a 9 month engagement to collaboratively launch a product with their host organization.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9" name="Shape 1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 September 2020, I got a dream opportunity to join the C4C Fellowship in a developer role. </a:t>
            </a:r>
            <a:br/>
          </a:p>
          <a:p>
            <a:pPr/>
            <a:r>
              <a:t>I had been offered a position. </a:t>
            </a:r>
          </a:p>
          <a:p>
            <a:pPr/>
          </a:p>
          <a:p>
            <a:pPr/>
            <a:r>
              <a:t>I couldn’t believe it. </a:t>
            </a:r>
          </a:p>
          <a:p>
            <a:pPr/>
          </a:p>
          <a:p>
            <a:pPr/>
            <a:r>
              <a:t>It was dream opportunity, I had to accept it. I was so excited.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Orientation was so much fun! </a:t>
            </a:r>
          </a:p>
          <a:p>
            <a:pPr/>
          </a:p>
          <a:p>
            <a:pPr/>
            <a:r>
              <a:t>I was paired with an amazing and talented team, Farwa and Thomas.</a:t>
            </a:r>
          </a:p>
          <a:p>
            <a:pPr/>
          </a:p>
          <a:p>
            <a:pPr/>
            <a:r>
              <a:t>And our team was tasked with trying to reimagine how users would interact with a Service Canada digital agent. The Teams calls were electric.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Shape 20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After orientation, as those first few weeks on the ground unfolded, I started to have this incredible feeling that I didn’t belong.</a:t>
            </a:r>
            <a:br/>
            <a:br/>
            <a:r>
              <a:t>It wasn’t anything anyone said, it wasn’t what anyone else did, actually, everyone was so positive and so supportive, it was in my own head - I just didn’t believe I could do it.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11" name="Shape 21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for a little while, it was a bit scary.</a:t>
            </a:r>
          </a:p>
          <a:p>
            <a:pPr/>
          </a:p>
          <a:p>
            <a:pPr/>
            <a:r>
              <a:t>As more requirements came in, as more designs started to be drafted, the backlog of development work grew, it’s hard to describe the feeling of doubt that was manifesting, for a few weeks I really thought we were going to be the first C4C team that failed. </a:t>
            </a:r>
          </a:p>
          <a:p>
            <a:pPr/>
          </a:p>
          <a:p>
            <a:pPr/>
            <a:r>
              <a:t>But, bit by bit, we started to build a thing.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2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2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6"/>
            <a:ext cx="21971000" cy="7241586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2430024" y="10675453"/>
            <a:ext cx="20200054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1"/>
          </a:xfrm>
          <a:prstGeom prst="rect">
            <a:avLst/>
          </a:prstGeom>
        </p:spPr>
        <p:txBody>
          <a:bodyPr numCol="1" spcCol="38100"/>
          <a:lstStyle>
            <a:lvl1pPr marL="469900" indent="-300876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21971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 hasCustomPrompt="1"/>
          </p:nvPr>
        </p:nvSpPr>
        <p:spPr>
          <a:xfrm>
            <a:off x="1206500" y="2372961"/>
            <a:ext cx="9779000" cy="9347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1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e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t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Neil Mispelaar"/>
          <p:cNvSpPr txBox="1"/>
          <p:nvPr>
            <p:ph type="body" sz="quarter" idx="1"/>
          </p:nvPr>
        </p:nvSpPr>
        <p:spPr>
          <a:xfrm>
            <a:off x="1201341" y="11859862"/>
            <a:ext cx="21971002" cy="636980"/>
          </a:xfrm>
          <a:prstGeom prst="rect">
            <a:avLst/>
          </a:prstGeom>
        </p:spPr>
        <p:txBody>
          <a:bodyPr/>
          <a:lstStyle/>
          <a:p>
            <a:pPr/>
            <a:r>
              <a:t>Neil Mispelaar</a:t>
            </a:r>
          </a:p>
        </p:txBody>
      </p:sp>
      <p:sp>
        <p:nvSpPr>
          <p:cNvPr id="172" name="Overcoming my imposter syndrome"/>
          <p:cNvSpPr txBox="1"/>
          <p:nvPr>
            <p:ph type="title"/>
          </p:nvPr>
        </p:nvSpPr>
        <p:spPr>
          <a:xfrm>
            <a:off x="1206495" y="2574991"/>
            <a:ext cx="21971006" cy="4648202"/>
          </a:xfrm>
          <a:prstGeom prst="rect">
            <a:avLst/>
          </a:prstGeom>
        </p:spPr>
        <p:txBody>
          <a:bodyPr/>
          <a:lstStyle>
            <a:lvl1pPr>
              <a:defRPr spc="-300"/>
            </a:lvl1pPr>
          </a:lstStyle>
          <a:p>
            <a:pPr/>
            <a:r>
              <a:t>Overcoming my imposter syndrome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7812" r="0" b="7812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2500" r="0" b="1250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7706" t="2245" r="7706" b="2245"/>
          <a:stretch>
            <a:fillRect/>
          </a:stretch>
        </p:blipFill>
        <p:spPr>
          <a:xfrm>
            <a:off x="15760697" y="1269998"/>
            <a:ext cx="7423450" cy="11176004"/>
          </a:xfrm>
          <a:prstGeom prst="rect">
            <a:avLst/>
          </a:prstGeom>
        </p:spPr>
      </p:pic>
      <p:pic>
        <p:nvPicPr>
          <p:cNvPr id="179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0" t="30052" r="0" b="10428"/>
          <a:stretch>
            <a:fillRect/>
          </a:stretch>
        </p:blipFill>
        <p:spPr>
          <a:xfrm>
            <a:off x="1211199" y="1270000"/>
            <a:ext cx="14168502" cy="1124371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2500" r="0" b="1250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3534" r="0" b="13534"/>
          <a:stretch>
            <a:fillRect/>
          </a:stretch>
        </p:blipFill>
        <p:spPr>
          <a:xfrm>
            <a:off x="15760700" y="1269998"/>
            <a:ext cx="7423448" cy="5410203"/>
          </a:xfrm>
          <a:prstGeom prst="rect">
            <a:avLst/>
          </a:prstGeom>
        </p:spPr>
      </p:pic>
      <p:pic>
        <p:nvPicPr>
          <p:cNvPr id="188" name="Bowl with salmon cakes, salad, and hummus " descr="Bowl with salmon cakes, salad, and hummus "/>
          <p:cNvPicPr>
            <a:picLocks noChangeAspect="1"/>
          </p:cNvPicPr>
          <p:nvPr>
            <p:ph type="pic" idx="22"/>
          </p:nvPr>
        </p:nvPicPr>
        <p:blipFill>
          <a:blip r:embed="rId4">
            <a:extLst/>
          </a:blip>
          <a:srcRect l="0" t="1367" r="0" b="1366"/>
          <a:stretch>
            <a:fillRect/>
          </a:stretch>
        </p:blipFill>
        <p:spPr>
          <a:xfrm>
            <a:off x="15760700" y="7098672"/>
            <a:ext cx="7423561" cy="5415344"/>
          </a:xfrm>
          <a:prstGeom prst="rect">
            <a:avLst/>
          </a:prstGeom>
        </p:spPr>
      </p:pic>
      <p:pic>
        <p:nvPicPr>
          <p:cNvPr id="189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3"/>
          </p:nvPr>
        </p:nvPicPr>
        <p:blipFill>
          <a:blip r:embed="rId5">
            <a:extLst/>
          </a:blip>
          <a:srcRect l="0" t="20240" r="0" b="20240"/>
          <a:stretch>
            <a:fillRect/>
          </a:stretch>
        </p:blipFill>
        <p:spPr>
          <a:xfrm>
            <a:off x="1211197" y="1270000"/>
            <a:ext cx="14168504" cy="1124371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2500" r="0" b="1250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5595" t="10196" r="5595" b="0"/>
          <a:stretch>
            <a:fillRect/>
          </a:stretch>
        </p:blipFill>
        <p:spPr>
          <a:xfrm>
            <a:off x="0" y="-1"/>
            <a:ext cx="24384000" cy="12317419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3135" r="0" b="2439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22547" r="0" b="35265"/>
          <a:stretch>
            <a:fillRect/>
          </a:stretch>
        </p:blipFill>
        <p:spPr>
          <a:xfrm>
            <a:off x="0" y="0"/>
            <a:ext cx="24384002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